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notesMasterIdLst>
    <p:notesMasterId r:id="rId23"/>
  </p:notesMasterIdLst>
  <p:sldIdLst>
    <p:sldId id="256" r:id="rId5"/>
    <p:sldId id="257" r:id="rId6"/>
    <p:sldId id="425" r:id="rId7"/>
    <p:sldId id="282" r:id="rId8"/>
    <p:sldId id="426" r:id="rId9"/>
    <p:sldId id="276" r:id="rId10"/>
    <p:sldId id="429" r:id="rId11"/>
    <p:sldId id="420" r:id="rId12"/>
    <p:sldId id="422" r:id="rId13"/>
    <p:sldId id="421" r:id="rId14"/>
    <p:sldId id="278" r:id="rId15"/>
    <p:sldId id="430" r:id="rId16"/>
    <p:sldId id="431" r:id="rId17"/>
    <p:sldId id="423" r:id="rId18"/>
    <p:sldId id="265" r:id="rId19"/>
    <p:sldId id="428" r:id="rId20"/>
    <p:sldId id="427" r:id="rId21"/>
    <p:sldId id="28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D62A"/>
    <a:srgbClr val="CEDB6F"/>
    <a:srgbClr val="8AC6D0"/>
    <a:srgbClr val="D2CB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4A092B-3BB6-4991-B498-8E2CA4E66EEE}" type="datetimeFigureOut">
              <a:rPr lang="nl-NL" smtClean="0"/>
              <a:t>5-2-2021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9A2A2-B9BC-46B2-A828-9298F760FC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3531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Klei-technieken, Druktechnieken, muziek producen,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9A2A2-B9BC-46B2-A828-9298F760FCFE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8542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Klei-technieken, Druktechnieken, muziek producen,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9A2A2-B9BC-46B2-A828-9298F760FCFE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1260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Houten kastjes met thema’s, vogelhokjes, beelden van hout, knutselen, </a:t>
            </a:r>
            <a:r>
              <a:rPr lang="nl-NL" dirty="0" err="1"/>
              <a:t>framen</a:t>
            </a:r>
            <a:r>
              <a:rPr lang="nl-NL" dirty="0"/>
              <a:t>, speelgoed maken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9A2A2-B9BC-46B2-A828-9298F760FCFE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1670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Bewerkingstechnieken zoals verven en bleken van kleding, naaitechnieken, vilten, weven, beschilderen, stempelen, modeshows organiseren,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9A2A2-B9BC-46B2-A828-9298F760FCFE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6662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Levensboeken – Fotoreportages gemaakt door jongeren zelf – foto’s van emoties gebruiken in gesprekken – mensen een podium geven, denk aan </a:t>
            </a:r>
            <a:r>
              <a:rPr lang="nl-NL" dirty="0" err="1"/>
              <a:t>joram</a:t>
            </a:r>
            <a:r>
              <a:rPr lang="nl-NL" dirty="0"/>
              <a:t> krol die thuis- en daklozen fotografeert, instructie boeken maken </a:t>
            </a:r>
            <a:r>
              <a:rPr lang="nl-NL" dirty="0" err="1"/>
              <a:t>bijv</a:t>
            </a:r>
            <a:r>
              <a:rPr lang="nl-NL" dirty="0"/>
              <a:t> een kookboek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9A2A2-B9BC-46B2-A828-9298F760FCFE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659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0C1659F-3740-49B9-866E-A0A21E48678D}" type="datetimeFigureOut">
              <a:rPr lang="nl-NL" smtClean="0"/>
              <a:t>5-2-2021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497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9F-3740-49B9-866E-A0A21E48678D}" type="datetimeFigureOut">
              <a:rPr lang="nl-NL" smtClean="0"/>
              <a:t>5-2-2021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6601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9F-3740-49B9-866E-A0A21E48678D}" type="datetimeFigureOut">
              <a:rPr lang="nl-NL" smtClean="0"/>
              <a:t>5-2-2021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849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9F-3740-49B9-866E-A0A21E48678D}" type="datetimeFigureOut">
              <a:rPr lang="nl-NL" smtClean="0"/>
              <a:t>5-2-2021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4740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9F-3740-49B9-866E-A0A21E48678D}" type="datetimeFigureOut">
              <a:rPr lang="nl-NL" smtClean="0"/>
              <a:t>5-2-2021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768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9F-3740-49B9-866E-A0A21E48678D}" type="datetimeFigureOut">
              <a:rPr lang="nl-NL" smtClean="0"/>
              <a:t>5-2-2021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6719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9F-3740-49B9-866E-A0A21E48678D}" type="datetimeFigureOut">
              <a:rPr lang="nl-NL" smtClean="0"/>
              <a:t>5-2-2021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1835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9F-3740-49B9-866E-A0A21E48678D}" type="datetimeFigureOut">
              <a:rPr lang="nl-NL" smtClean="0"/>
              <a:t>5-2-2021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147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9F-3740-49B9-866E-A0A21E48678D}" type="datetimeFigureOut">
              <a:rPr lang="nl-NL" smtClean="0"/>
              <a:t>5-2-2021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9670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9F-3740-49B9-866E-A0A21E48678D}" type="datetimeFigureOut">
              <a:rPr lang="nl-NL" smtClean="0"/>
              <a:t>5-2-2021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0999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9F-3740-49B9-866E-A0A21E48678D}" type="datetimeFigureOut">
              <a:rPr lang="nl-NL" smtClean="0"/>
              <a:t>5-2-2021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264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6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50C1659F-3740-49B9-866E-A0A21E48678D}" type="datetimeFigureOut">
              <a:rPr lang="nl-NL" smtClean="0"/>
              <a:t>5-2-2021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126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>
            <a:extLst>
              <a:ext uri="{FF2B5EF4-FFF2-40B4-BE49-F238E27FC236}">
                <a16:creationId xmlns:a16="http://schemas.microsoft.com/office/drawing/2014/main" id="{E001EBEE-7F7A-4EEE-8CD5-9B3740ECB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B5281BC8-9061-4C9E-88FC-2B98B09A3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A789DA6-C5D2-427D-9EB5-6038C0EA57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276" y="640080"/>
            <a:ext cx="4208656" cy="3034857"/>
          </a:xfrm>
        </p:spPr>
        <p:txBody>
          <a:bodyPr anchor="b">
            <a:normAutofit/>
          </a:bodyPr>
          <a:lstStyle/>
          <a:p>
            <a:r>
              <a:rPr lang="nl-NL" sz="4400" dirty="0">
                <a:solidFill>
                  <a:srgbClr val="FFFFFF"/>
                </a:solidFill>
              </a:rPr>
              <a:t>EXPRESSIEF TALENT</a:t>
            </a:r>
            <a:br>
              <a:rPr lang="nl-NL" sz="4400" dirty="0">
                <a:solidFill>
                  <a:srgbClr val="FFFFFF"/>
                </a:solidFill>
              </a:rPr>
            </a:br>
            <a:endParaRPr lang="nl-NL" sz="4400" dirty="0">
              <a:solidFill>
                <a:srgbClr val="FFFFFF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181511A-08CC-4AC1-954A-88C923AD0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921" y="3849539"/>
            <a:ext cx="4204012" cy="2359417"/>
          </a:xfrm>
        </p:spPr>
        <p:txBody>
          <a:bodyPr anchor="t">
            <a:normAutofit lnSpcReduction="10000"/>
          </a:bodyPr>
          <a:lstStyle/>
          <a:p>
            <a:pPr algn="r"/>
            <a:r>
              <a:rPr lang="nl-NL" sz="1600" dirty="0">
                <a:solidFill>
                  <a:srgbClr val="FFFFFF"/>
                </a:solidFill>
              </a:rPr>
              <a:t>LES 4</a:t>
            </a:r>
          </a:p>
          <a:p>
            <a:pPr algn="r"/>
            <a:r>
              <a:rPr lang="nl-NL" sz="1600" dirty="0">
                <a:solidFill>
                  <a:srgbClr val="FFFFFF"/>
                </a:solidFill>
              </a:rPr>
              <a:t>MODULE A</a:t>
            </a:r>
          </a:p>
          <a:p>
            <a:pPr algn="r"/>
            <a:endParaRPr lang="nl-NL" sz="1600" dirty="0">
              <a:solidFill>
                <a:srgbClr val="FFFFFF"/>
              </a:solidFill>
            </a:endParaRPr>
          </a:p>
          <a:p>
            <a:pPr algn="r"/>
            <a:r>
              <a:rPr lang="nl-NL" sz="5400" b="1" dirty="0">
                <a:solidFill>
                  <a:srgbClr val="FFFFFF"/>
                </a:solidFill>
              </a:rPr>
              <a:t>Basistechniek activiteiten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54F8B4D-C74B-4907-B2CC-F7C50DC5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765314"/>
            <a:ext cx="3931920" cy="0"/>
          </a:xfrm>
          <a:prstGeom prst="line">
            <a:avLst/>
          </a:prstGeom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>
            <a:extLst>
              <a:ext uri="{FF2B5EF4-FFF2-40B4-BE49-F238E27FC236}">
                <a16:creationId xmlns:a16="http://schemas.microsoft.com/office/drawing/2014/main" id="{613E441E-5D31-46E2-95A0-73B83EA5B4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7" r="2547" b="-1"/>
          <a:stretch/>
        </p:blipFill>
        <p:spPr>
          <a:xfrm>
            <a:off x="6096000" y="640080"/>
            <a:ext cx="5459470" cy="557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640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6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2168A7E-2364-4BA4-A7F2-AA1A534A0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Textiele werkvormen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2A5C7AF1-A31E-4126-860F-F0C13C42E4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11219" y="1129514"/>
            <a:ext cx="3028950" cy="151447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D4A44B1-4871-4CEF-A614-B96B402EFA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8794" y="2832887"/>
            <a:ext cx="3305175" cy="138112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681FEA8-99B6-45D4-9E93-E23FCBB726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1497" y="539157"/>
            <a:ext cx="1542472" cy="210483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4CD43CA-D61E-440F-B94F-3E895AB146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9920" y="1780673"/>
            <a:ext cx="4225413" cy="281182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165C3A5A-4416-4CC3-809E-96BE4C19C6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78009" y="4592493"/>
            <a:ext cx="2466975" cy="184785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7B3ECCE5-4CC1-4E83-B34F-C9575C8EB6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72325" y="3004559"/>
            <a:ext cx="2171700" cy="2105025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44C4D675-990E-4D24-90CE-2A2B82A64C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2784" y="4940443"/>
            <a:ext cx="2619375" cy="1743075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EE8CC7B1-8F56-4CCD-B874-8FF7DD9842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96854" y="4835668"/>
            <a:ext cx="2466975" cy="184785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9A6BA90D-E545-4DAD-9ED3-00947369B34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77039" y="5223183"/>
            <a:ext cx="1371582" cy="137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215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2168A7E-2364-4BA4-A7F2-AA1A534A0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4732244" cy="1499616"/>
          </a:xfrm>
        </p:spPr>
        <p:txBody>
          <a:bodyPr>
            <a:normAutofit/>
          </a:bodyPr>
          <a:lstStyle/>
          <a:p>
            <a:r>
              <a:rPr lang="nl-NL" sz="4800"/>
              <a:t>Digitale fotografie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5749ED35-3E1A-4D94-BCA0-628EBBA91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4656236" cy="4023360"/>
          </a:xfrm>
        </p:spPr>
        <p:txBody>
          <a:bodyPr>
            <a:normAutofit/>
          </a:bodyPr>
          <a:lstStyle/>
          <a:p>
            <a:r>
              <a:rPr lang="nl-NL" sz="2000"/>
              <a:t>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51B3DF1-4CE5-467E-B70A-27ECFD9FC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3275" y="0"/>
            <a:ext cx="610872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FC5EAB8-A1A2-489F-AA73-FAEB5F810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010" y="321731"/>
            <a:ext cx="3278619" cy="36622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81AD4E8-D34C-4207-9B4A-2A16545EE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8513" y="311970"/>
            <a:ext cx="2028821" cy="1180366"/>
          </a:xfrm>
          <a:prstGeom prst="rect">
            <a:avLst/>
          </a:prstGeom>
          <a:solidFill>
            <a:schemeClr val="accent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6C8F4F2-77A4-4BFD-8619-90C54AB45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62872" y="1665817"/>
            <a:ext cx="2014462" cy="231814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58AA675-3EE1-4236-8424-4D10147D8D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0744" y="1804306"/>
            <a:ext cx="1518035" cy="2017323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C821B03A-4B30-4E60-9F94-C48714CFD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008" y="4157447"/>
            <a:ext cx="2102442" cy="231228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4254F5C-063F-4290-9B65-D0E35DEB50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007" r="15792" b="2"/>
          <a:stretch/>
        </p:blipFill>
        <p:spPr>
          <a:xfrm>
            <a:off x="6626075" y="4321465"/>
            <a:ext cx="1676976" cy="1984248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25E0DC26-3B2F-4043-8442-B41AC745B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0625" y="4157447"/>
            <a:ext cx="3206709" cy="23122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843349F-7325-472A-AD0B-382C7D8E94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3799" y="4507087"/>
            <a:ext cx="2880360" cy="161300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7EEF29A-B72E-478E-B83E-AC07B9AF35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9183" y="4321465"/>
            <a:ext cx="2880359" cy="191674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012D11FF-CAA0-48A8-A4A9-92814AA397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995" y="2285999"/>
            <a:ext cx="4313052" cy="2415309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491D0A58-7393-4E08-8818-A5E88BC103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49346" y="732743"/>
            <a:ext cx="2696257" cy="269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426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A1F3E1-9CC6-4D07-A34F-617901684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774" y="2780792"/>
            <a:ext cx="10607040" cy="1499616"/>
          </a:xfrm>
        </p:spPr>
        <p:txBody>
          <a:bodyPr>
            <a:noAutofit/>
          </a:bodyPr>
          <a:lstStyle/>
          <a:p>
            <a:r>
              <a:rPr lang="nl-NL" sz="3200" dirty="0"/>
              <a:t>			</a:t>
            </a:r>
            <a:br>
              <a:rPr lang="nl-NL" sz="3200" dirty="0"/>
            </a:br>
            <a:r>
              <a:rPr lang="nl-NL" sz="3200" dirty="0"/>
              <a:t>opdracht in de les:</a:t>
            </a:r>
            <a:br>
              <a:rPr lang="nl-NL" sz="3200" b="1" dirty="0"/>
            </a:br>
            <a:r>
              <a:rPr lang="nl-NL" sz="3200" b="1" dirty="0"/>
              <a:t>         ONTWERP JE EIGEN MONDKAPJE </a:t>
            </a:r>
            <a:br>
              <a:rPr lang="nl-NL" sz="3200" b="1" dirty="0"/>
            </a:br>
            <a:r>
              <a:rPr lang="nl-NL" sz="3200" b="1" dirty="0"/>
              <a:t>			</a:t>
            </a:r>
            <a:r>
              <a:rPr lang="nl-NL" sz="1800" dirty="0"/>
              <a:t>(combi tussen tekenen en textiele werkvorm)</a:t>
            </a:r>
            <a:br>
              <a:rPr lang="nl-NL" sz="3200" dirty="0"/>
            </a:br>
            <a:br>
              <a:rPr lang="nl-NL" sz="3200" dirty="0"/>
            </a:br>
            <a:br>
              <a:rPr lang="nl-NL" sz="3200" dirty="0"/>
            </a:br>
            <a:r>
              <a:rPr lang="nl-NL" sz="3200" dirty="0"/>
              <a:t>In de les schets/teken je in je art journal </a:t>
            </a:r>
            <a:r>
              <a:rPr lang="nl-NL" sz="3200" b="1" dirty="0"/>
              <a:t>3</a:t>
            </a:r>
            <a:r>
              <a:rPr lang="nl-NL" sz="3200" dirty="0"/>
              <a:t> verschillende mondkapjes en 1 daarvan kies je uit om te laten zien aan het eind van de les</a:t>
            </a:r>
            <a:br>
              <a:rPr lang="nl-NL" sz="3200" dirty="0"/>
            </a:br>
            <a:br>
              <a:rPr lang="nl-NL" sz="3200" dirty="0"/>
            </a:br>
            <a:r>
              <a:rPr lang="nl-NL" sz="3200" dirty="0"/>
              <a:t>					+</a:t>
            </a:r>
            <a:br>
              <a:rPr lang="nl-NL" sz="3200" dirty="0"/>
            </a:br>
            <a:br>
              <a:rPr lang="nl-NL" sz="3200" dirty="0"/>
            </a:br>
            <a:br>
              <a:rPr lang="nl-NL" sz="3200" dirty="0"/>
            </a:br>
            <a:br>
              <a:rPr lang="nl-NL" sz="3200" dirty="0"/>
            </a:br>
            <a:r>
              <a:rPr lang="nl-NL" sz="3200" dirty="0"/>
              <a:t>	</a:t>
            </a:r>
          </a:p>
        </p:txBody>
      </p:sp>
      <p:sp>
        <p:nvSpPr>
          <p:cNvPr id="6" name="Pijl: rechts 5">
            <a:extLst>
              <a:ext uri="{FF2B5EF4-FFF2-40B4-BE49-F238E27FC236}">
                <a16:creationId xmlns:a16="http://schemas.microsoft.com/office/drawing/2014/main" id="{15AB7501-1884-4030-9324-C4B9371C9065}"/>
              </a:ext>
            </a:extLst>
          </p:cNvPr>
          <p:cNvSpPr/>
          <p:nvPr/>
        </p:nvSpPr>
        <p:spPr>
          <a:xfrm>
            <a:off x="1416534" y="1488440"/>
            <a:ext cx="757382" cy="203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D7A7151-C463-4437-9557-8715D8BDB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249" y="4833953"/>
            <a:ext cx="7901101" cy="202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152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FED65D7-F000-4F22-99F9-1D05E4B52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Ontwerp je eigen mondkapje </a:t>
            </a:r>
            <a:r>
              <a:rPr lang="nl-NL" sz="1800" dirty="0"/>
              <a:t>(zie wiki </a:t>
            </a:r>
            <a:r>
              <a:rPr lang="nl-NL" sz="1800" dirty="0" err="1"/>
              <a:t>extl</a:t>
            </a:r>
            <a:r>
              <a:rPr lang="nl-NL" sz="1800" dirty="0"/>
              <a:t>)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244D4D9-FF85-41B7-92DC-5C822CFB3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4161" y="1839277"/>
            <a:ext cx="4553712" cy="4553712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23367847-110A-4C5E-81F5-306F66773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931" y="1839277"/>
            <a:ext cx="4553712" cy="455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454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09B45D7-3B3E-4190-A838-F4EF4A69AF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l="15247" r="18104"/>
          <a:stretch/>
        </p:blipFill>
        <p:spPr>
          <a:xfrm>
            <a:off x="111780" y="-111761"/>
            <a:ext cx="12188932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AD80A8-38CE-441F-9255-20D9E9C99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533" y="711201"/>
            <a:ext cx="9423399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sz="3600" b="1" dirty="0">
                <a:solidFill>
                  <a:schemeClr val="tx1"/>
                </a:solidFill>
              </a:rPr>
            </a:b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Tot </a:t>
            </a:r>
            <a:r>
              <a:rPr lang="en-US" sz="3600" dirty="0" err="1">
                <a:solidFill>
                  <a:schemeClr val="tx1"/>
                </a:solidFill>
              </a:rPr>
              <a:t>volgende</a:t>
            </a:r>
            <a:r>
              <a:rPr lang="en-US" sz="3600" dirty="0">
                <a:solidFill>
                  <a:schemeClr val="tx1"/>
                </a:solidFill>
              </a:rPr>
              <a:t> week!</a:t>
            </a:r>
            <a:br>
              <a:rPr lang="en-US" sz="3600" dirty="0">
                <a:solidFill>
                  <a:schemeClr val="tx1"/>
                </a:solidFill>
              </a:rPr>
            </a:b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Dan </a:t>
            </a:r>
            <a:r>
              <a:rPr lang="en-US" sz="3600" dirty="0" err="1">
                <a:solidFill>
                  <a:schemeClr val="tx1"/>
                </a:solidFill>
              </a:rPr>
              <a:t>gaan</a:t>
            </a:r>
            <a:r>
              <a:rPr lang="en-US" sz="3600" dirty="0">
                <a:solidFill>
                  <a:schemeClr val="tx1"/>
                </a:solidFill>
              </a:rPr>
              <a:t> we </a:t>
            </a:r>
            <a:r>
              <a:rPr lang="en-US" sz="3600" dirty="0" err="1">
                <a:solidFill>
                  <a:schemeClr val="tx1"/>
                </a:solidFill>
              </a:rPr>
              <a:t>aan</a:t>
            </a:r>
            <a:r>
              <a:rPr lang="en-US" sz="3600" dirty="0">
                <a:solidFill>
                  <a:schemeClr val="tx1"/>
                </a:solidFill>
              </a:rPr>
              <a:t> de slag met </a:t>
            </a:r>
            <a:r>
              <a:rPr lang="en-US" sz="3600" b="1" dirty="0">
                <a:solidFill>
                  <a:schemeClr val="tx1"/>
                </a:solidFill>
              </a:rPr>
              <a:t>sport </a:t>
            </a:r>
            <a:r>
              <a:rPr lang="en-US" sz="3600" b="1" dirty="0" err="1">
                <a:solidFill>
                  <a:schemeClr val="tx1"/>
                </a:solidFill>
              </a:rPr>
              <a:t>en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spel</a:t>
            </a:r>
            <a:br>
              <a:rPr lang="en-US" sz="3600" dirty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722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5BB0D0-D031-48F9-9A76-0CA2CF76A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234217"/>
            <a:ext cx="9720072" cy="1499616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Methodisch handelen:</a:t>
            </a:r>
            <a:br>
              <a:rPr lang="nl-NL" dirty="0">
                <a:solidFill>
                  <a:schemeClr val="bg1"/>
                </a:solidFill>
              </a:rPr>
            </a:b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F0593EC-AFBD-49B7-BEE0-E58669FB3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630" y="1101379"/>
            <a:ext cx="7708569" cy="560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072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5BB0D0-D031-48F9-9A76-0CA2CF76A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875" y="814607"/>
            <a:ext cx="9720072" cy="1499616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chemeClr val="bg1"/>
                </a:solidFill>
              </a:rPr>
              <a:t>Methodisch handelen bij creatieve activiteiten</a:t>
            </a:r>
            <a:br>
              <a:rPr lang="nl-NL" dirty="0">
                <a:solidFill>
                  <a:schemeClr val="bg1"/>
                </a:solidFill>
              </a:rPr>
            </a:br>
            <a:r>
              <a:rPr lang="nl-NL" dirty="0">
                <a:solidFill>
                  <a:schemeClr val="bg1"/>
                </a:solidFill>
              </a:rPr>
              <a:t>3-fasen model: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7D5D7DD-48A2-44B4-BCB7-5DB9471053DC}"/>
              </a:ext>
            </a:extLst>
          </p:cNvPr>
          <p:cNvSpPr txBox="1"/>
          <p:nvPr/>
        </p:nvSpPr>
        <p:spPr>
          <a:xfrm>
            <a:off x="2664177" y="2565518"/>
            <a:ext cx="686364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Fase 1: de voorbereiding</a:t>
            </a:r>
          </a:p>
          <a:p>
            <a:endParaRPr lang="nl-NL" sz="4400" dirty="0"/>
          </a:p>
          <a:p>
            <a:r>
              <a:rPr lang="nl-NL" sz="4400" dirty="0"/>
              <a:t>Fase 2: de uitvoering</a:t>
            </a:r>
          </a:p>
          <a:p>
            <a:endParaRPr lang="nl-NL" sz="4400" dirty="0"/>
          </a:p>
          <a:p>
            <a:r>
              <a:rPr lang="nl-NL" sz="4400" dirty="0"/>
              <a:t>Fase 3: de evaluatie </a:t>
            </a:r>
          </a:p>
        </p:txBody>
      </p:sp>
    </p:spTree>
    <p:extLst>
      <p:ext uri="{BB962C8B-B14F-4D97-AF65-F5344CB8AC3E}">
        <p14:creationId xmlns:p14="http://schemas.microsoft.com/office/powerpoint/2010/main" val="4259501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5BB0D0-D031-48F9-9A76-0CA2CF76A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234217"/>
            <a:ext cx="9720072" cy="1499616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Fase 1: de voorbereiding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A409835-6F22-438F-90F4-637CF5FFD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75" y="1276349"/>
            <a:ext cx="7823784" cy="544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439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A1F3E1-9CC6-4D07-A34F-617901684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083" y="2679192"/>
            <a:ext cx="10607040" cy="1499616"/>
          </a:xfrm>
        </p:spPr>
        <p:txBody>
          <a:bodyPr>
            <a:noAutofit/>
          </a:bodyPr>
          <a:lstStyle/>
          <a:p>
            <a:r>
              <a:rPr lang="nl-NL" sz="3200" b="1" dirty="0"/>
              <a:t>de huiswerkopdracht van deze is:</a:t>
            </a:r>
            <a:br>
              <a:rPr lang="nl-NL" sz="3200" dirty="0"/>
            </a:br>
            <a:br>
              <a:rPr lang="nl-NL" sz="3200" dirty="0"/>
            </a:br>
            <a:r>
              <a:rPr lang="nl-NL" sz="3200" dirty="0"/>
              <a:t>ga aan de slag met </a:t>
            </a:r>
            <a:r>
              <a:rPr lang="nl-NL" sz="3200" b="1" dirty="0"/>
              <a:t>fase 1 </a:t>
            </a:r>
            <a:r>
              <a:rPr lang="nl-NL" sz="3200" dirty="0"/>
              <a:t>en beschrijf: </a:t>
            </a:r>
            <a:br>
              <a:rPr lang="nl-NL" sz="3200" dirty="0"/>
            </a:br>
            <a:br>
              <a:rPr lang="nl-NL" sz="3200" dirty="0"/>
            </a:br>
            <a:r>
              <a:rPr lang="nl-NL" sz="3200" dirty="0"/>
              <a:t>	-de instelling en doelgroep (=stap 1)</a:t>
            </a:r>
            <a:br>
              <a:rPr lang="nl-NL" sz="3200" dirty="0"/>
            </a:br>
            <a:br>
              <a:rPr lang="nl-NL" sz="3200" dirty="0"/>
            </a:br>
            <a:r>
              <a:rPr lang="nl-NL" sz="3200" dirty="0"/>
              <a:t>	-welke creatieve activiteiten zijn allemaal mogelijk en schrijf 	deze op(minimaal 10 activiteiten).</a:t>
            </a:r>
            <a:br>
              <a:rPr lang="nl-NL" sz="3200" dirty="0"/>
            </a:br>
            <a:r>
              <a:rPr lang="nl-NL" sz="3200" dirty="0"/>
              <a:t>	Houd hierbij rekening met beperkingen &amp; Mogelijkheden </a:t>
            </a:r>
            <a:br>
              <a:rPr lang="nl-NL" sz="3200" dirty="0"/>
            </a:br>
            <a:r>
              <a:rPr lang="nl-NL" sz="32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951544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09B45D7-3B3E-4190-A838-F4EF4A69AF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l="15247" r="18104"/>
          <a:stretch/>
        </p:blipFill>
        <p:spPr>
          <a:xfrm>
            <a:off x="111780" y="-111761"/>
            <a:ext cx="12188932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AD80A8-38CE-441F-9255-20D9E9C99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75609" y="643467"/>
            <a:ext cx="7435605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GAAN WE DOEN VANDAAG?:</a:t>
            </a:r>
            <a:b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welkom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opstart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vd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</a:t>
            </a:r>
            <a:b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terugblik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naar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vorige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week</a:t>
            </a:r>
            <a:b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basistechnieken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bespreken</a:t>
            </a:r>
            <a:b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huiswerkopdracht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6A1787D-5AFA-4747-AB91-18E168134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4393" y="1640696"/>
            <a:ext cx="4802711" cy="343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37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09B45D7-3B3E-4190-A838-F4EF4A69AF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l="15247" r="18104"/>
          <a:stretch/>
        </p:blipFill>
        <p:spPr>
          <a:xfrm>
            <a:off x="111780" y="-111761"/>
            <a:ext cx="12188932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AD80A8-38CE-441F-9255-20D9E9C99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32253" y="1175173"/>
            <a:ext cx="7435605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Lesdoelen</a:t>
            </a: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je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hebt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kennis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gemaakt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 het begrip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basistechniek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activiteiten</a:t>
            </a:r>
            <a:b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je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kent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meerdere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creatieve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technieken</a:t>
            </a:r>
            <a:b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-je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EEN CREATIEVE TECHNIEK TOEPASSEN IN EEN EIGEN ONTWERP</a:t>
            </a:r>
            <a:b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chemeClr val="tx1"/>
                </a:solidFill>
              </a:rPr>
              <a:t> 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6A1787D-5AFA-4747-AB91-18E168134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9825" y="1767398"/>
            <a:ext cx="4802711" cy="343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013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09B45D7-3B3E-4190-A838-F4EF4A69AF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l="15247" r="18104"/>
          <a:stretch/>
        </p:blipFill>
        <p:spPr>
          <a:xfrm>
            <a:off x="111780" y="-111761"/>
            <a:ext cx="12188932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AD80A8-38CE-441F-9255-20D9E9C99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534" y="711201"/>
            <a:ext cx="8375408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err="1">
                <a:solidFill>
                  <a:schemeClr val="tx1"/>
                </a:solidFill>
              </a:rPr>
              <a:t>Terugbllik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naar</a:t>
            </a:r>
            <a:r>
              <a:rPr lang="en-US" sz="3600" dirty="0">
                <a:solidFill>
                  <a:schemeClr val="tx1"/>
                </a:solidFill>
              </a:rPr>
              <a:t> de </a:t>
            </a:r>
            <a:r>
              <a:rPr lang="en-US" sz="3600" dirty="0" err="1">
                <a:solidFill>
                  <a:schemeClr val="tx1"/>
                </a:solidFill>
              </a:rPr>
              <a:t>opdracht</a:t>
            </a:r>
            <a:r>
              <a:rPr lang="en-US" sz="3600" dirty="0">
                <a:solidFill>
                  <a:schemeClr val="tx1"/>
                </a:solidFill>
              </a:rPr>
              <a:t> van </a:t>
            </a:r>
            <a:r>
              <a:rPr lang="en-US" sz="3600" dirty="0" err="1">
                <a:solidFill>
                  <a:schemeClr val="tx1"/>
                </a:solidFill>
              </a:rPr>
              <a:t>vorige</a:t>
            </a:r>
            <a:r>
              <a:rPr lang="en-US" sz="3600" dirty="0">
                <a:solidFill>
                  <a:schemeClr val="tx1"/>
                </a:solidFill>
              </a:rPr>
              <a:t> week:</a:t>
            </a:r>
            <a:br>
              <a:rPr lang="en-US" sz="3600" dirty="0">
                <a:solidFill>
                  <a:schemeClr val="tx1"/>
                </a:solidFill>
              </a:rPr>
            </a:b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chemeClr val="tx1"/>
                </a:solidFill>
              </a:rPr>
              <a:t>hoe </a:t>
            </a:r>
            <a:r>
              <a:rPr lang="en-US" sz="3600" b="1" dirty="0" err="1">
                <a:solidFill>
                  <a:schemeClr val="tx1"/>
                </a:solidFill>
              </a:rPr>
              <a:t>vonden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jullie</a:t>
            </a:r>
            <a:r>
              <a:rPr lang="en-US" sz="3600" b="1" dirty="0">
                <a:solidFill>
                  <a:schemeClr val="tx1"/>
                </a:solidFill>
              </a:rPr>
              <a:t> het </a:t>
            </a:r>
            <a:r>
              <a:rPr lang="en-US" sz="3600" b="1" dirty="0" err="1">
                <a:solidFill>
                  <a:schemeClr val="tx1"/>
                </a:solidFill>
              </a:rPr>
              <a:t>groninger</a:t>
            </a:r>
            <a:r>
              <a:rPr lang="en-US" sz="3600" b="1" dirty="0">
                <a:solidFill>
                  <a:schemeClr val="tx1"/>
                </a:solidFill>
              </a:rPr>
              <a:t> museum?</a:t>
            </a:r>
            <a:br>
              <a:rPr lang="en-US" sz="3600" b="1" dirty="0">
                <a:solidFill>
                  <a:schemeClr val="tx1"/>
                </a:solidFill>
              </a:rPr>
            </a:br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chemeClr val="tx1"/>
                </a:solidFill>
              </a:rPr>
              <a:t>Hoe was het om </a:t>
            </a:r>
            <a:r>
              <a:rPr lang="en-US" sz="3600" b="1" dirty="0" err="1">
                <a:solidFill>
                  <a:schemeClr val="tx1"/>
                </a:solidFill>
              </a:rPr>
              <a:t>dit</a:t>
            </a:r>
            <a:r>
              <a:rPr lang="en-US" sz="3600" b="1" dirty="0">
                <a:solidFill>
                  <a:schemeClr val="tx1"/>
                </a:solidFill>
              </a:rPr>
              <a:t> online </a:t>
            </a:r>
            <a:r>
              <a:rPr lang="en-US" sz="3600" b="1" dirty="0" err="1">
                <a:solidFill>
                  <a:schemeClr val="tx1"/>
                </a:solidFill>
              </a:rPr>
              <a:t>te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doen</a:t>
            </a:r>
            <a:r>
              <a:rPr lang="en-US" sz="3600" b="1" dirty="0">
                <a:solidFill>
                  <a:schemeClr val="tx1"/>
                </a:solidFill>
              </a:rPr>
              <a:t>?</a:t>
            </a:r>
            <a:br>
              <a:rPr lang="en-US" sz="3600" b="1" dirty="0">
                <a:solidFill>
                  <a:schemeClr val="tx1"/>
                </a:solidFill>
              </a:rPr>
            </a:br>
            <a:br>
              <a:rPr lang="en-US" sz="3600" b="1" dirty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066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2168A7E-2364-4BA4-A7F2-AA1A534A0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08" y="625856"/>
            <a:ext cx="9720072" cy="1499616"/>
          </a:xfrm>
        </p:spPr>
        <p:txBody>
          <a:bodyPr/>
          <a:lstStyle/>
          <a:p>
            <a:r>
              <a:rPr lang="nl-NL" dirty="0"/>
              <a:t>NEDERLANDS FILM FESTIVAL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8270EE5-8C1C-42BC-AECF-DEB7E104E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37928"/>
            <a:ext cx="4822765" cy="149961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4BE9C7A-7A9F-4262-8379-AAD0590C5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042220"/>
            <a:ext cx="5455285" cy="118120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2F9C7D66-D542-40B4-A14A-9E8709F345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434789"/>
            <a:ext cx="5720946" cy="2607431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D3572C6-65D4-44EE-B4BC-A60CA89B47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635" y="2313400"/>
            <a:ext cx="5720946" cy="272882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89288617-1B6F-4D74-A0F3-1B81EAD03E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635" y="5061724"/>
            <a:ext cx="5564828" cy="86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85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F3CAF1-0CBB-4497-B7BE-E85DC1889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665" y="868555"/>
            <a:ext cx="9720072" cy="1499616"/>
          </a:xfrm>
        </p:spPr>
        <p:txBody>
          <a:bodyPr/>
          <a:lstStyle/>
          <a:p>
            <a:r>
              <a:rPr lang="nl-NL" dirty="0"/>
              <a:t>Welke creatieve technieken zijn er?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09816C-9DF4-4DB5-876C-587C5F4F7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768" y="1883141"/>
            <a:ext cx="9720071" cy="4023360"/>
          </a:xfrm>
        </p:spPr>
        <p:txBody>
          <a:bodyPr>
            <a:normAutofit/>
          </a:bodyPr>
          <a:lstStyle/>
          <a:p>
            <a:r>
              <a:rPr lang="nl-NL" dirty="0"/>
              <a:t>BRON: THEMA 13 – BASISTECHNIEKEN VOOR ACTIVEITEN (vanaf </a:t>
            </a:r>
            <a:r>
              <a:rPr lang="nl-NL" dirty="0" err="1"/>
              <a:t>blz</a:t>
            </a:r>
            <a:r>
              <a:rPr lang="nl-NL" dirty="0"/>
              <a:t> 249)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	</a:t>
            </a:r>
          </a:p>
          <a:p>
            <a:pPr>
              <a:buFont typeface="Courier New" panose="02070309020205020404" pitchFamily="49" charset="0"/>
              <a:buChar char="o"/>
            </a:pPr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96B30F1-CADD-4B1E-8A14-E07C9DB83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7483" y="2372768"/>
            <a:ext cx="2966584" cy="423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939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F3CAF1-0CBB-4497-B7BE-E85DC1889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665" y="868555"/>
            <a:ext cx="9720072" cy="1499616"/>
          </a:xfrm>
        </p:spPr>
        <p:txBody>
          <a:bodyPr/>
          <a:lstStyle/>
          <a:p>
            <a:r>
              <a:rPr lang="nl-NL" dirty="0"/>
              <a:t>Welke creatieve technieken zijn er?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09816C-9DF4-4DB5-876C-587C5F4F7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768" y="1883141"/>
            <a:ext cx="9720071" cy="4023360"/>
          </a:xfrm>
        </p:spPr>
        <p:txBody>
          <a:bodyPr>
            <a:normAutofit/>
          </a:bodyPr>
          <a:lstStyle/>
          <a:p>
            <a:r>
              <a:rPr lang="nl-NL" dirty="0"/>
              <a:t>BRON: THEMA 13 – BASISTECHNIEKEN VOOR ACTIVEITEN (vanaf </a:t>
            </a:r>
            <a:r>
              <a:rPr lang="nl-NL" dirty="0" err="1"/>
              <a:t>blz</a:t>
            </a:r>
            <a:r>
              <a:rPr lang="nl-NL" dirty="0"/>
              <a:t> 249)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b="1" dirty="0"/>
              <a:t>- TEKENEN &amp; SCHILDEREN</a:t>
            </a:r>
          </a:p>
          <a:p>
            <a:pPr marL="0" indent="0">
              <a:buNone/>
            </a:pPr>
            <a:r>
              <a:rPr lang="nl-NL" b="1" dirty="0"/>
              <a:t>	- HOUTBEWERKING</a:t>
            </a:r>
          </a:p>
          <a:p>
            <a:pPr marL="0" indent="0">
              <a:buNone/>
            </a:pPr>
            <a:r>
              <a:rPr lang="nl-NL" b="1" dirty="0"/>
              <a:t>	-TEXTIELE WERKVORMEN</a:t>
            </a:r>
          </a:p>
          <a:p>
            <a:pPr marL="0" indent="0">
              <a:buNone/>
            </a:pPr>
            <a:r>
              <a:rPr lang="nl-NL" b="1" dirty="0"/>
              <a:t>	-DIGITALE FOTOGRAFIE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i="1" dirty="0"/>
              <a:t>-WELKE TECHNIEKEN KUNNEN HIERBIJ NAAR JULLIE IDEE?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pPr>
              <a:buFont typeface="Courier New" panose="02070309020205020404" pitchFamily="49" charset="0"/>
              <a:buChar char="o"/>
            </a:pPr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96B30F1-CADD-4B1E-8A14-E07C9DB83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5949" y="396240"/>
            <a:ext cx="1836566" cy="262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72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2168A7E-2364-4BA4-A7F2-AA1A534A0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08" y="625856"/>
            <a:ext cx="9720072" cy="1499616"/>
          </a:xfrm>
        </p:spPr>
        <p:txBody>
          <a:bodyPr/>
          <a:lstStyle/>
          <a:p>
            <a:r>
              <a:rPr lang="nl-NL" dirty="0"/>
              <a:t>Tekenen &amp; schilderen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EA9880D1-8663-4FBA-862C-61DF88EAD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6963" y="487416"/>
            <a:ext cx="3219450" cy="141922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4467564-73BC-41CB-87E5-823B65E37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223" y="1846894"/>
            <a:ext cx="3000593" cy="224754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5D44D43-10D0-4FB5-AF38-9307756F70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3611" y="2184367"/>
            <a:ext cx="1857375" cy="248926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7DAA0E1-9DE6-4DB2-BA6C-50CAEB3E3D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7281" y="663350"/>
            <a:ext cx="2148776" cy="2148776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C3416DF1-2F17-4838-A63B-E63EFE69B7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1223" y="2884679"/>
            <a:ext cx="2476500" cy="184785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CED270D5-3EBB-4A12-9A1C-5E8129E108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0054" y="5020206"/>
            <a:ext cx="2628900" cy="173355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2A05CF25-1755-4CA2-8281-F07232DFDC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408" y="4644466"/>
            <a:ext cx="2689987" cy="1946165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4359687E-008F-4B11-B7ED-11ACF48D5F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5613" y="5119018"/>
            <a:ext cx="2590800" cy="1524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1B15B178-707F-44E7-BC73-520DFA1070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87277" y="3162964"/>
            <a:ext cx="24765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84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2168A7E-2364-4BA4-A7F2-AA1A534A0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houtbewerking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FE507D8B-DC7D-48CF-AC1F-D2318531F6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79778" y="1775691"/>
            <a:ext cx="2143125" cy="214312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E243E7E-4F26-4E53-904B-AEEC7CE89B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8957" y="3253510"/>
            <a:ext cx="2473035" cy="247303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6414178-9A66-4909-A150-0F167ED8C0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8767" y="992764"/>
            <a:ext cx="2466975" cy="184785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01EE43A2-DD3E-44EA-9A39-D24D358318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134" y="4278743"/>
            <a:ext cx="2766962" cy="2019987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56336AB-12DB-4B5C-AB3A-59A19D085A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2749" y="959426"/>
            <a:ext cx="1219200" cy="37623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A596E9DD-E503-43E5-B569-C9033CBB9B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08957" y="319810"/>
            <a:ext cx="1743075" cy="2619375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49D719A1-A623-4803-A38E-FD3AB03FF7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19910" y="3045257"/>
            <a:ext cx="1847850" cy="2466975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D12BE0C4-2E95-42A7-94D8-F7ED49EDC81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64767" y="4855007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810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">
  <a:themeElements>
    <a:clrScheme name="Integra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1429BF1A67E641B09F2EAAF27E91D3" ma:contentTypeVersion="13" ma:contentTypeDescription="Een nieuw document maken." ma:contentTypeScope="" ma:versionID="5748224ff10b4fea33270d440e7d9d60">
  <xsd:schema xmlns:xsd="http://www.w3.org/2001/XMLSchema" xmlns:xs="http://www.w3.org/2001/XMLSchema" xmlns:p="http://schemas.microsoft.com/office/2006/metadata/properties" xmlns:ns3="ee5ad45f-5c26-4269-94b9-a38f6ca33220" xmlns:ns4="f0c2a196-fb86-4a80-b53b-494531e97d44" targetNamespace="http://schemas.microsoft.com/office/2006/metadata/properties" ma:root="true" ma:fieldsID="5ff6d6999ffd953ae8447d3a8b8fe2ed" ns3:_="" ns4:_="">
    <xsd:import namespace="ee5ad45f-5c26-4269-94b9-a38f6ca33220"/>
    <xsd:import namespace="f0c2a196-fb86-4a80-b53b-494531e97d4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5ad45f-5c26-4269-94b9-a38f6ca332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c2a196-fb86-4a80-b53b-494531e97d4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FD5F96-A21B-4F41-AD9A-568C116B2F8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C69A43-D2CD-43DC-A239-45BAAB01B52A}">
  <ds:schemaRefs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www.w3.org/XML/1998/namespace"/>
    <ds:schemaRef ds:uri="f0c2a196-fb86-4a80-b53b-494531e97d44"/>
    <ds:schemaRef ds:uri="ee5ad45f-5c26-4269-94b9-a38f6ca33220"/>
  </ds:schemaRefs>
</ds:datastoreItem>
</file>

<file path=customXml/itemProps3.xml><?xml version="1.0" encoding="utf-8"?>
<ds:datastoreItem xmlns:ds="http://schemas.openxmlformats.org/officeDocument/2006/customXml" ds:itemID="{B2FEB23C-D07B-425E-AC97-BAD710D651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5ad45f-5c26-4269-94b9-a38f6ca33220"/>
    <ds:schemaRef ds:uri="f0c2a196-fb86-4a80-b53b-494531e97d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480</Words>
  <Application>Microsoft Office PowerPoint</Application>
  <PresentationFormat>Breedbeeld</PresentationFormat>
  <Paragraphs>51</Paragraphs>
  <Slides>18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5" baseType="lpstr">
      <vt:lpstr>Arial</vt:lpstr>
      <vt:lpstr>Calibri</vt:lpstr>
      <vt:lpstr>Courier New</vt:lpstr>
      <vt:lpstr>Tw Cen MT</vt:lpstr>
      <vt:lpstr>Tw Cen MT Condensed</vt:lpstr>
      <vt:lpstr>Wingdings 3</vt:lpstr>
      <vt:lpstr>Integraal</vt:lpstr>
      <vt:lpstr>EXPRESSIEF TALENT </vt:lpstr>
      <vt:lpstr>WAT GAAN WE DOEN VANDAAG?:   - welkom / opstart vd les   - terugblik naar vorige week  - basistechnieken bespreken    - huiswerkopdracht </vt:lpstr>
      <vt:lpstr>Lesdoelen:  - je hebt kennis gemaakt met het begrip basistechniek activiteiten   - je kent meerdere creatieve technieken  -je kan EEN CREATIEVE TECHNIEK TOEPASSEN IN EEN EIGEN ONTWERP    </vt:lpstr>
      <vt:lpstr>Terugbllik naar de opdracht van vorige week:  hoe vonden jullie het groninger museum?  Hoe was het om dit online te doen?  </vt:lpstr>
      <vt:lpstr>NEDERLANDS FILM FESTIVAL</vt:lpstr>
      <vt:lpstr>Welke creatieve technieken zijn er? </vt:lpstr>
      <vt:lpstr>Welke creatieve technieken zijn er? </vt:lpstr>
      <vt:lpstr>Tekenen &amp; schilderen</vt:lpstr>
      <vt:lpstr>houtbewerking</vt:lpstr>
      <vt:lpstr>Textiele werkvormen</vt:lpstr>
      <vt:lpstr>Digitale fotografie</vt:lpstr>
      <vt:lpstr>    opdracht in de les:          ONTWERP JE EIGEN MONDKAPJE     (combi tussen tekenen en textiele werkvorm)   In de les schets/teken je in je art journal 3 verschillende mondkapjes en 1 daarvan kies je uit om te laten zien aan het eind van de les       +     </vt:lpstr>
      <vt:lpstr>Ontwerp je eigen mondkapje (zie wiki extl)</vt:lpstr>
      <vt:lpstr>  Tot volgende week!  Dan gaan we aan de slag met sport en spel </vt:lpstr>
      <vt:lpstr>Methodisch handelen: </vt:lpstr>
      <vt:lpstr>Methodisch handelen bij creatieve activiteiten 3-fasen model:</vt:lpstr>
      <vt:lpstr>Fase 1: de voorbereiding</vt:lpstr>
      <vt:lpstr>de huiswerkopdracht van deze is:  ga aan de slag met fase 1 en beschrijf:    -de instelling en doelgroep (=stap 1)   -welke creatieve activiteiten zijn allemaal mogelijk en schrijf  deze op(minimaal 10 activiteiten).  Houd hierbij rekening met beperkingen &amp; Mogelijkheden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EXPRESSIEF TALENT</dc:title>
  <dc:creator>Mariëlle  Huisman</dc:creator>
  <cp:lastModifiedBy>Noortje Dam</cp:lastModifiedBy>
  <cp:revision>2</cp:revision>
  <dcterms:created xsi:type="dcterms:W3CDTF">2020-10-06T10:20:58Z</dcterms:created>
  <dcterms:modified xsi:type="dcterms:W3CDTF">2021-02-05T12:28:29Z</dcterms:modified>
</cp:coreProperties>
</file>